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enClr>
      <a:srgbClr val="0000FF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06" d="100"/>
          <a:sy n="106" d="100"/>
        </p:scale>
        <p:origin x="4455" y="215"/>
      </p:cViewPr>
      <p:guideLst>
        <p:guide pos="2160" orient="horz"/>
        <p:guide pos="3863"/>
      </p:guideLst>
    </p:cSldViewPr>
  </p:slideViewPr>
  <p:gridSpacing cx="184017920" cy="18401792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2164776" name="Header Placeholder 1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1543705919" name="Date Placeholder 2"/>
          <p:cNvSpPr>
            <a:spLocks noChangeArrowheads="1" noGrp="1"/>
          </p:cNvSpPr>
          <p:nvPr>
            <p:ph type="dt" idx="10"/>
          </p:nvPr>
        </p:nvSpPr>
        <p:spPr bwMode="auto">
          <a:xfrm>
            <a:off x="3884930" y="0"/>
            <a:ext cx="2971800" cy="459104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E2F0A14-5AF3-7AFC-BD97-ACA944D94BF9}" type="datetime1">
              <a:rPr cap="none"/>
              <a:t>11/11/2022</a:t>
            </a:fld>
            <a:endParaRPr cap="none"/>
          </a:p>
        </p:txBody>
      </p:sp>
      <p:sp>
        <p:nvSpPr>
          <p:cNvPr id="585533690" name="Slide Image Placeholder 3"/>
          <p:cNvSpPr>
            <a:spLocks noChangeArrowheads="1" noGrp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endParaRPr cap="none"/>
          </a:p>
        </p:txBody>
      </p:sp>
      <p:sp>
        <p:nvSpPr>
          <p:cNvPr id="2016089730" name="Notes Placeholder 4"/>
          <p:cNvSpPr>
            <a:spLocks noChangeArrowheads="1"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 cap="none"/>
          </a:p>
        </p:txBody>
      </p:sp>
      <p:sp>
        <p:nvSpPr>
          <p:cNvPr id="483308189" name="Footer Placeholder 5"/>
          <p:cNvSpPr>
            <a:spLocks noChangeArrowheads="1" noGrp="1"/>
          </p:cNvSpPr>
          <p:nvPr>
            <p:ph type="ftr" sz="quarter" idx="11"/>
          </p:nvPr>
        </p:nvSpPr>
        <p:spPr bwMode="auto"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l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863903584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r">
              <a:defRPr sz="1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1B5D6E56-18F6-0898-B8E5-EECD20AB4EBB}" type="slidenum">
              <a:rPr cap="none"/>
              <a:t>‹#›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1" ftr="0" hdr="0" sldNum="1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200" b="0" i="0" u="none" strike="noStrike" cap="none" spc="0">
        <a:solidFill>
          <a:schemeClr val="tx1"/>
        </a:solidFill>
        <a:latin typeface="Calibri"/>
        <a:ea typeface="Calibri"/>
        <a:cs typeface="Calibri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72777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76524009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28706744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C92C7D-33ED-9CDA-A371-C58F623F5590}" type="slidenum">
              <a:rPr cap="none">
                <a:solidFill>
                  <a:srgbClr val="000000"/>
                </a:solidFill>
              </a:rPr>
              <a:t>1</a:t>
            </a:fld>
            <a:endParaRPr cap="none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578595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6675224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87079315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7E68F1-BFEE-2B9E-A0C6-49CB2688561C}" type="slidenum">
              <a:rPr cap="none"/>
              <a:t>10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78361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9865783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86954962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F7091A-54EE-A2FF-A04F-A2AA470156F7}" type="slidenum">
              <a:rPr cap="none"/>
              <a:t>11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9869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94282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9292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66E786-43FD-0CD0-962F-216DD600151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3437903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42970691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00810802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E08968E-C0C3-5D60-8DB0-3635D8FE7B63}" type="slidenum">
              <a:rPr cap="none"/>
              <a:t>12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10911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9698273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3257069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0D6731E-509D-8385-D36E-A6D03D2025F3}" type="slidenum">
              <a:rPr cap="none"/>
              <a:t>13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6DA9AF-C6B9-C94D-D355-FA71B2B930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850572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7238608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386583128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23C83F97-D9CE-9DC9-8070-2F9C713E767A}" type="slidenum">
              <a:rPr cap="none"/>
              <a:t>14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5095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32264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3778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272D77-7465-74B3-707F-68A2681377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313087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6270402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43058337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F25D64F-0192-7020-DC9D-F77598D32AA2}" type="slidenum">
              <a:rPr cap="none"/>
              <a:t>15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70469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7319771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20620799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682B7B8-F6FB-D741-B53A-0014F9744355}" type="slidenum">
              <a:rPr cap="none"/>
              <a:t>16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74334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5546510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36909581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3327EB3-FDFE-6788-B08A-0BDD30C4465E}" type="slidenum">
              <a:rPr cap="none"/>
              <a:t>2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973753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06987886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0" indent="0">
              <a:buNone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24877420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BC47DE4-AAA6-918B-E87C-5CDE33321E09}" type="slidenum">
              <a:rPr cap="none"/>
              <a:t>17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719045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8316488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92931976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448A9EBD-F3A9-DF68-E732-053DD07C1150}" type="slidenum">
              <a:rPr cap="none"/>
              <a:t>3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30352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5338586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720075134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119301D-53FC-4CC6-B2A1-A5937EEF44F0}" type="slidenum">
              <a:rPr cap="none"/>
              <a:t>4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306519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68558432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492656625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46043FD-B3B9-35B5-F7D8-45E00D960110}" type="slidenum">
              <a:rPr cap="none"/>
              <a:t>5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3254996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998040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74285233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142B328C-C2F9-7EC4-B793-34917CDD4161}" type="slidenum">
              <a:rPr cap="none"/>
              <a:t>6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558106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70817760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363742390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538B197E-30BE-DEEF-F033-C6BA577D0693}" type="slidenum">
              <a:rPr cap="none"/>
              <a:t>7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960947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8344877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718277239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035EE22E-60EE-0B14-A0E6-9641ACA856C3}" type="slidenum">
              <a:rPr cap="none"/>
              <a:t>8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Sp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5026998" name="Slide Image Placeholder 1"/>
          <p:cNvSpPr>
            <a:spLocks noChangeArrowheads="1" noGrp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5254158" name="Notes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Tx/>
              <a:buChar char="-"/>
              <a:defRPr/>
            </a:pP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682428143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3884930" y="8685530"/>
            <a:ext cx="2971800" cy="458470"/>
          </a:xfrm>
        </p:spPr>
        <p:txBody>
          <a:bodyPr/>
          <a:lstStyle/>
          <a:p>
            <a:pPr>
              <a:defRPr/>
            </a:pPr>
            <a:fld id="{7A0BFE83-CD97-5E08-D9B3-3B5DB0FD2F6E}" type="slidenum">
              <a:rPr cap="none"/>
              <a:t>9</a:t>
            </a:fld>
            <a:endParaRPr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503598" name="Title 1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algn="ctr"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70233423" name="Subtitle 2"/>
          <p:cNvSpPr>
            <a:spLocks noChangeArrowheads="1" noGrp="1"/>
          </p:cNvSpPr>
          <p:nvPr>
            <p:ph type="subTitle" idx="1"/>
          </p:nvPr>
        </p:nvSpPr>
        <p:spPr bwMode="auto"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 cap="none"/>
            </a:lvl1pPr>
            <a:lvl2pPr marL="457200" indent="0" algn="ctr">
              <a:buNone/>
              <a:defRPr sz="2000" cap="none"/>
            </a:lvl2pPr>
            <a:lvl3pPr marL="914400" indent="0" algn="ctr">
              <a:buNone/>
              <a:defRPr sz="1800" cap="none"/>
            </a:lvl3pPr>
            <a:lvl4pPr marL="1371600" indent="0" algn="ctr">
              <a:buNone/>
              <a:defRPr sz="1600" cap="none"/>
            </a:lvl4pPr>
            <a:lvl5pPr marL="1828800" indent="0" algn="ctr">
              <a:buNone/>
              <a:defRPr sz="1600" cap="none"/>
            </a:lvl5pPr>
            <a:lvl6pPr marL="2286000" indent="0" algn="ctr">
              <a:buNone/>
              <a:defRPr sz="1600" cap="none"/>
            </a:lvl6pPr>
            <a:lvl7pPr marL="2743200" indent="0" algn="ctr">
              <a:buNone/>
              <a:defRPr sz="1600" cap="none"/>
            </a:lvl7pPr>
            <a:lvl8pPr marL="3200400" indent="0" algn="ctr">
              <a:buNone/>
              <a:defRPr sz="1600" cap="none"/>
            </a:lvl8pPr>
            <a:lvl9pPr marL="3657600" indent="0" algn="ctr">
              <a:buNone/>
              <a:defRPr sz="1600" cap="none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518178993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0304CD0-9EDD-65BA-9388-68EF02C6653D}" type="datetime1">
              <a:rPr cap="none"/>
              <a:t/>
            </a:fld>
            <a:endParaRPr cap="none"/>
          </a:p>
        </p:txBody>
      </p:sp>
      <p:sp>
        <p:nvSpPr>
          <p:cNvPr id="736568727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83988667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1445A6-E8C5-41B3-8BAC-1EE60BE27D4B}" type="slidenum">
              <a:rPr cap="none"/>
              <a:t>1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88234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61619729" name="Vertical Text Placeholder 2"/>
          <p:cNvSpPr>
            <a:spLocks noChangeArrowheads="1" noGrp="1"/>
          </p:cNvSpPr>
          <p:nvPr>
            <p:ph idx="1"/>
          </p:nvPr>
        </p:nvSpPr>
        <p:spPr bwMode="auto"/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6636601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03F8E7-A9D2-560E-9CBB-5F5BB6F56A0A}" type="datetime1">
              <a:rPr cap="none"/>
              <a:t>11/11/2022</a:t>
            </a:fld>
            <a:endParaRPr cap="none"/>
          </a:p>
        </p:txBody>
      </p:sp>
      <p:sp>
        <p:nvSpPr>
          <p:cNvPr id="495919025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001078050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6A4A34-7A9E-3FBC-D0D2-8CE9049C26D9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942180" name="Vertical Title 1"/>
          <p:cNvSpPr>
            <a:spLocks noChangeArrowheads="1" noGrp="1"/>
          </p:cNvSpPr>
          <p:nvPr>
            <p:ph type="title"/>
          </p:nvPr>
        </p:nvSpPr>
        <p:spPr bwMode="auto"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04749886" name="Vertical 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9293732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C2B413-5DC1-9742-8F7A-AB17FA3479FE}" type="datetime1">
              <a:rPr cap="none"/>
              <a:t>11/11/2022</a:t>
            </a:fld>
            <a:endParaRPr cap="none"/>
          </a:p>
        </p:txBody>
      </p:sp>
      <p:sp>
        <p:nvSpPr>
          <p:cNvPr id="733842826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466089093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6E4042-0CB2-3BB6-FCD6-FAE30E980AAF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298932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40053010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9847146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B1C02E-60C0-E436-8E09-96638E4778C3}" type="datetime1">
              <a:rPr cap="none"/>
              <a:t>11/11/2022</a:t>
            </a:fld>
            <a:endParaRPr cap="none"/>
          </a:p>
        </p:txBody>
      </p:sp>
      <p:sp>
        <p:nvSpPr>
          <p:cNvPr id="586977520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058147445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C25921-6F80-97AF-CE7A-99FA173438C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378727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60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93717488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 cap="none">
                <a:solidFill>
                  <a:srgbClr val="8C8C8C"/>
                </a:solidFill>
              </a:defRPr>
            </a:lvl1pPr>
            <a:lvl2pPr marL="457200" indent="0">
              <a:buNone/>
              <a:defRPr sz="2000" cap="none">
                <a:solidFill>
                  <a:srgbClr val="8C8C8C"/>
                </a:solidFill>
              </a:defRPr>
            </a:lvl2pPr>
            <a:lvl3pPr marL="914400" indent="0">
              <a:buNone/>
              <a:defRPr sz="1800" cap="none">
                <a:solidFill>
                  <a:srgbClr val="8C8C8C"/>
                </a:solidFill>
              </a:defRPr>
            </a:lvl3pPr>
            <a:lvl4pPr marL="1371600" indent="0">
              <a:buNone/>
              <a:defRPr sz="1600" cap="none">
                <a:solidFill>
                  <a:srgbClr val="8C8C8C"/>
                </a:solidFill>
              </a:defRPr>
            </a:lvl4pPr>
            <a:lvl5pPr marL="1828800" indent="0">
              <a:buNone/>
              <a:defRPr sz="1600" cap="none">
                <a:solidFill>
                  <a:srgbClr val="8C8C8C"/>
                </a:solidFill>
              </a:defRPr>
            </a:lvl5pPr>
            <a:lvl6pPr marL="2286000" indent="0">
              <a:buNone/>
              <a:defRPr sz="1600" cap="none">
                <a:solidFill>
                  <a:srgbClr val="8C8C8C"/>
                </a:solidFill>
              </a:defRPr>
            </a:lvl6pPr>
            <a:lvl7pPr marL="2743200" indent="0">
              <a:buNone/>
              <a:defRPr sz="1600" cap="none">
                <a:solidFill>
                  <a:srgbClr val="8C8C8C"/>
                </a:solidFill>
              </a:defRPr>
            </a:lvl7pPr>
            <a:lvl8pPr marL="3200400" indent="0">
              <a:buNone/>
              <a:defRPr sz="1600" cap="none">
                <a:solidFill>
                  <a:srgbClr val="8C8C8C"/>
                </a:solidFill>
              </a:defRPr>
            </a:lvl8pPr>
            <a:lvl9pPr marL="3657600" indent="0">
              <a:buNone/>
              <a:defRPr sz="1600" cap="none">
                <a:solidFill>
                  <a:srgbClr val="8C8C8C"/>
                </a:solidFill>
              </a:defRPr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266175176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D540A37-7980-01FC-CEEC-8FA944A238DA}" type="datetime1">
              <a:rPr cap="none"/>
              <a:t>11/11/2022</a:t>
            </a:fld>
            <a:endParaRPr cap="none"/>
          </a:p>
        </p:txBody>
      </p:sp>
      <p:sp>
        <p:nvSpPr>
          <p:cNvPr id="1839281678" name="Footer Placeholder 4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232337845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860B73-3DE4-D3FD-AA3E-CBA845705C9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861703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64385654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39042008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6172200" y="1825625"/>
            <a:ext cx="5181600" cy="435165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47110268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FBC1C3C-72C2-E9EA-8C04-84BF524A7AD1}" type="datetime1">
              <a:rPr cap="none"/>
              <a:t>11/11/2022</a:t>
            </a:fld>
            <a:endParaRPr cap="none"/>
          </a:p>
        </p:txBody>
      </p:sp>
      <p:sp>
        <p:nvSpPr>
          <p:cNvPr id="1903242523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134579867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F6F6001-4F92-3A96-DCD7-B9C32E992AEC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9418476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365125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73371398" name="Tex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75823871" name="Conten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505074"/>
            <a:ext cx="5157470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32757894" name="Text Placeholder 4"/>
          <p:cNvSpPr>
            <a:spLocks noChangeArrowheads="1" noGrp="1"/>
          </p:cNvSpPr>
          <p:nvPr>
            <p:ph idx="3"/>
          </p:nvPr>
        </p:nvSpPr>
        <p:spPr bwMode="auto"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332979065" name="Content Placeholder 5"/>
          <p:cNvSpPr>
            <a:spLocks noChangeArrowheads="1" noGrp="1"/>
          </p:cNvSpPr>
          <p:nvPr>
            <p:ph idx="4"/>
          </p:nvPr>
        </p:nvSpPr>
        <p:spPr bwMode="auto">
          <a:xfrm>
            <a:off x="6172200" y="2505074"/>
            <a:ext cx="5183505" cy="3684905"/>
          </a:xfrm>
        </p:spPr>
        <p:txBody>
          <a:bodyPr/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33640142" name="Date Placeholder 6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676854-1AC5-329E-8BDF-ECCB26917DB9}" type="datetime1">
              <a:rPr cap="none"/>
              <a:t>11/11/2022</a:t>
            </a:fld>
            <a:endParaRPr cap="none"/>
          </a:p>
        </p:txBody>
      </p:sp>
      <p:sp>
        <p:nvSpPr>
          <p:cNvPr id="1475645603" name="Footer Placeholder 7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131906431" name="Slide Number Placeholder 8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C731BAB-E5A1-26ED-EFCB-13B85585194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6246410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7941392" name="Date Placeholder 2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9092A6-E88A-C564-C428-1E31DC66324B}" type="datetime1">
              <a:rPr cap="none"/>
              <a:t>11/11/2022</a:t>
            </a:fld>
            <a:endParaRPr cap="none"/>
          </a:p>
        </p:txBody>
      </p:sp>
      <p:sp>
        <p:nvSpPr>
          <p:cNvPr id="1426899815" name="Footer Placeholder 3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266662387" name="Slide Number Placeholder 4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1BAB195-DBBC-EF47-F202-2D12FF4C0478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520598" name="Date Placeholder 1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D8B70A-44EC-8D41-A260-B214F92E54E7}" type="datetime1">
              <a:rPr cap="none"/>
              <a:t>11/11/2022</a:t>
            </a:fld>
            <a:endParaRPr cap="none"/>
          </a:p>
        </p:txBody>
      </p:sp>
      <p:sp>
        <p:nvSpPr>
          <p:cNvPr id="1992650669" name="Footer Placeholder 2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71952731" name="Slide Number Placeholder 3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00BC1DB-95FD-5E37-B3B3-63628FFD4536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682334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39735268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4593923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70245779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104BB54-1AEC-514D-A2BC-EC18F5F254B9}" type="datetime1">
              <a:rPr cap="none"/>
              <a:t>11/11/2022</a:t>
            </a:fld>
            <a:endParaRPr cap="none"/>
          </a:p>
        </p:txBody>
      </p:sp>
      <p:sp>
        <p:nvSpPr>
          <p:cNvPr id="879947946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296205388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43CC63-2D83-163A-CDFB-DB6F82B53B8E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885944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899" anchor="b">
            <a:prstTxWarp prst="textNoShape"/>
          </a:bodyPr>
          <a:lstStyle>
            <a:lvl1pPr>
              <a:defRPr sz="3200" cap="none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11018103" name="Picture Placeholder 2"/>
          <p:cNvSpPr>
            <a:spLocks noChangeArrowheads="1" noGrp="1"/>
          </p:cNvSpPr>
          <p:nvPr>
            <p:ph type="pic" idx="1"/>
          </p:nvPr>
        </p:nvSpPr>
        <p:spPr bwMode="auto"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2005320730" name="Text Placeholder 3"/>
          <p:cNvSpPr>
            <a:spLocks noChangeArrowheads="1" noGrp="1"/>
          </p:cNvSpPr>
          <p:nvPr>
            <p:ph idx="2"/>
          </p:nvPr>
        </p:nvSpPr>
        <p:spPr bwMode="auto"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 cap="none"/>
            </a:lvl1pPr>
            <a:lvl2pPr marL="457200" indent="0">
              <a:buNone/>
              <a:defRPr sz="1400" cap="none"/>
            </a:lvl2pPr>
            <a:lvl3pPr marL="914400" indent="0">
              <a:buNone/>
              <a:defRPr sz="1200" cap="none"/>
            </a:lvl3pPr>
            <a:lvl4pPr marL="1371600" indent="0">
              <a:buNone/>
              <a:defRPr sz="1000" cap="none"/>
            </a:lvl4pPr>
            <a:lvl5pPr marL="1828800" indent="0">
              <a:buNone/>
              <a:defRPr sz="1000" cap="none"/>
            </a:lvl5pPr>
            <a:lvl6pPr marL="2286000" indent="0">
              <a:buNone/>
              <a:defRPr sz="1000" cap="none"/>
            </a:lvl6pPr>
            <a:lvl7pPr marL="2743200" indent="0">
              <a:buNone/>
              <a:defRPr sz="1000" cap="none"/>
            </a:lvl7pPr>
            <a:lvl8pPr marL="3200400" indent="0">
              <a:buNone/>
              <a:defRPr sz="1000" cap="none"/>
            </a:lvl8pPr>
            <a:lvl9pPr marL="3657600" indent="0">
              <a:buNone/>
              <a:defRPr sz="1000" cap="none"/>
            </a:lvl9pPr>
          </a:lstStyle>
          <a:p>
            <a:pPr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39206705" name="Date Placeholder 4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5751E36-78C8-20E8-86CD-8EBD508370DB}" type="datetime1">
              <a:rPr cap="none"/>
              <a:t>11/11/2022</a:t>
            </a:fld>
            <a:endParaRPr cap="none"/>
          </a:p>
        </p:txBody>
      </p:sp>
      <p:sp>
        <p:nvSpPr>
          <p:cNvPr id="1876825838" name="Footer Placeholder 5"/>
          <p:cNvSpPr>
            <a:spLocks noChangeArrowheads="1"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cap="none"/>
          </a:p>
        </p:txBody>
      </p:sp>
      <p:sp>
        <p:nvSpPr>
          <p:cNvPr id="1375603333" name="Slide Number Placeholder 6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059BD4F-019D-0C4B-D3E1-F71EF3AF25A2}" type="slidenum">
              <a:rPr cap="none"/>
              <a:t>‹#›</a:t>
            </a:fld>
            <a:endParaRPr cap="none"/>
          </a:p>
        </p:txBody>
      </p:sp>
    </p:spTree>
  </p:cSld>
  <p:clrMapOvr>
    <a:masterClrMapping/>
  </p:clrMapOvr>
  <p:hf dt="1" ftr="0" hdr="0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917480" name="Title Placeholder 1"/>
          <p:cNvSpPr>
            <a:spLocks noChangeArrowheads="1" noGrp="1"/>
          </p:cNvSpPr>
          <p:nvPr>
            <p:ph type="title"/>
          </p:nvPr>
        </p:nvSpPr>
        <p:spPr bwMode="auto"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03087356" name="Text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90502961" name="Date Placeholder 3"/>
          <p:cNvSpPr>
            <a:spLocks noChangeArrowheads="1"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l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05FF89BA-F4E8-AA7F-A647-022AC7095057}" type="datetime1">
              <a:rPr cap="none"/>
              <a:t/>
            </a:fld>
            <a:endParaRPr cap="none"/>
          </a:p>
        </p:txBody>
      </p:sp>
      <p:sp>
        <p:nvSpPr>
          <p:cNvPr id="1099214390" name="Footer Placeholder 4"/>
          <p:cNvSpPr>
            <a:spLocks noChangeArrowheads="1"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ct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cap="none"/>
          </a:p>
        </p:txBody>
      </p:sp>
      <p:sp>
        <p:nvSpPr>
          <p:cNvPr id="44431659" name="Slide Number Placeholder 5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899" anchor="ctr">
            <a:prstTxWarp prst="textNoShape"/>
          </a:bodyPr>
          <a:lstStyle>
            <a:lvl1pPr algn="r">
              <a:defRPr sz="1200" cap="none">
                <a:solidFill>
                  <a:srgbClr val="8C8C8C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fld id="{5A116C3A-74B7-449A-F9A9-82CF22E70FD7}" type="slidenum">
              <a:rPr cap="none"/>
              <a:t>1</a:t>
            </a:fld>
            <a:endParaRPr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defRPr sz="4400" b="0" i="0" u="none" strike="noStrike" cap="none" spc="0">
          <a:solidFill>
            <a:schemeClr val="tx1"/>
          </a:solidFill>
          <a:latin typeface="Calibri Light"/>
          <a:ea typeface="Calibri Light"/>
          <a:cs typeface="Calibri Light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defRPr sz="2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4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20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spc="0">
          <a:solidFill>
            <a:schemeClr val="tx1"/>
          </a:solidFill>
          <a:latin typeface="Calibri"/>
          <a:ea typeface="Calibri"/>
          <a:cs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media1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github/toastedcrumpets/HMMT/blob/master/UnsteadyHeat/unsteady_heat_rod.ipynb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media2.sv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48426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2364740"/>
            <a:ext cx="12192000" cy="1033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 algn="ctr">
              <a:defRPr/>
            </a:pPr>
            <a:r>
              <a:rPr sz="3600" cap="none">
                <a:latin typeface="Helvetica"/>
                <a:ea typeface="Verdana"/>
                <a:cs typeface="Helvetica"/>
              </a:rPr>
              <a:t>EX3030/EM4012 Heat, Mass and Momentum Transfer</a:t>
            </a:r>
            <a:br>
              <a:rPr/>
            </a:br>
            <a:r>
              <a:rPr sz="3200" cap="none">
                <a:solidFill>
                  <a:srgbClr val="7F7F7F"/>
                </a:solidFill>
                <a:latin typeface="Helvetica"/>
                <a:ea typeface="Batang"/>
                <a:cs typeface="Helvetica"/>
              </a:rPr>
              <a:t>Transient Heat Transfer 2</a:t>
            </a:r>
            <a:endParaRPr sz="36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012504440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1187ED8F-C1FC-D21B-B23F-374EA371446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942876310" name="TextBox 36"/>
          <p:cNvSpPr/>
          <p:nvPr/>
        </p:nvSpPr>
        <p:spPr bwMode="auto">
          <a:xfrm>
            <a:off x="3084829" y="4618990"/>
            <a:ext cx="6096000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Originally by Dr Mark Stewart</a:t>
            </a:r>
            <a:endParaRPr/>
          </a:p>
          <a:p>
            <a:pPr algn="ctr">
              <a:defRPr sz="2000" cap="none">
                <a:solidFill>
                  <a:srgbClr val="7F7F7F"/>
                </a:solidFill>
                <a:latin typeface="Helvetica"/>
                <a:ea typeface="Batang"/>
                <a:cs typeface="Helvetica"/>
              </a:defRPr>
            </a:pPr>
            <a:r>
              <a:rPr/>
              <a:t>Presented by Dr M. Bannerman</a:t>
            </a:r>
            <a:endParaRPr/>
          </a:p>
        </p:txBody>
      </p:sp>
      <p:pic>
        <p:nvPicPr>
          <p:cNvPr id="522421658" name="Picture 21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90110" y="387350"/>
            <a:ext cx="2811780" cy="771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 advTm="23444">
        <p:fade thruBlk="0"/>
      </p:transition>
    </mc:Choice>
    <mc:Fallback>
      <p:transition spd="slow" advClick="1" advTm="23444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160355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44178462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AD5DBED-A387-802D-C96D-557895233F0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10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674745583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94833359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Heisler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83677274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255912541" name="Picture 6" descr="Chart, diagram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02335" y="2287270"/>
            <a:ext cx="6448425" cy="3270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89239341" name="Picture 7" descr="Chart&#10;&#10;Description automatically generated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47279" y="2167255"/>
            <a:ext cx="3105785" cy="3656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26021754" name="TextBox 9"/>
          <p:cNvSpPr/>
          <p:nvPr/>
        </p:nvSpPr>
        <p:spPr bwMode="auto">
          <a:xfrm>
            <a:off x="704214" y="1698624"/>
            <a:ext cx="1165225" cy="4692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m:rPr/>
                            <a:rPr lang="en-GB" sz="12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m:rPr/>
                                <a:rPr lang="en-GB" sz="1200" b="1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102968122" name="TextBox 10"/>
          <p:cNvSpPr/>
          <p:nvPr/>
        </p:nvSpPr>
        <p:spPr bwMode="auto">
          <a:xfrm>
            <a:off x="3789721" y="5542914"/>
            <a:ext cx="1165225" cy="2813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2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=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𝜶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𝒕</m:t>
                      </m:r>
                      <m:r>
                        <m:rPr/>
                        <a:rPr lang="en-GB" sz="1200" b="1" i="1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sz="1200" b="1" i="1">
                              <a:latin typeface="Cambria Math"/>
                            </a:rPr>
                            <m:t>𝑳</m:t>
                          </m:r>
                        </m:e>
                        <m:sup>
                          <m:r>
                            <m:rPr/>
                            <a:rPr lang="en-GB" sz="12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 sz="1200" b="1"/>
          </a:p>
        </p:txBody>
      </p:sp>
      <p:sp>
        <p:nvSpPr>
          <p:cNvPr id="435824408" name="TextBox 12"/>
          <p:cNvSpPr/>
          <p:nvPr/>
        </p:nvSpPr>
        <p:spPr bwMode="auto">
          <a:xfrm>
            <a:off x="2437130" y="2085975"/>
            <a:ext cx="36353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1: for determining the centreline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𝑻</m:t>
                          </m:r>
                        </m:e>
                        <m:sub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</a:t>
            </a:r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719773809" name="TextBox 13"/>
          <p:cNvSpPr/>
          <p:nvPr/>
        </p:nvSpPr>
        <p:spPr bwMode="auto">
          <a:xfrm>
            <a:off x="8317865" y="2087245"/>
            <a:ext cx="280289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i="0">
                <a:latin typeface="Helvetica"/>
                <a:cs typeface="Helvetica"/>
              </a:rPr>
              <a:t>Chart 2: get the temperature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𝑻</m:t>
                      </m:r>
                      <m:d>
                        <m:dPr>
                          <m:ctrlPr>
                            <a:rPr lang="en-GB" sz="12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𝒙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200" b="1" i="1">
                              <a:latin typeface="Cambria Math"/>
                              <a:cs typeface="Helvetica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at any given location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𝒙</m:t>
                      </m:r>
                    </m:oMath>
                  </m:oMathPara>
                </a14:m>
              </mc:Choice>
              <mc:Fallback/>
            </mc:AlternateContent>
            <a:r>
              <a:rPr lang="en-GB" sz="1200" b="1" i="0">
                <a:latin typeface="Helvetica"/>
                <a:cs typeface="Helvetica"/>
              </a:rPr>
              <a:t> and time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200" b="1" i="1">
                          <a:latin typeface="Cambria Math"/>
                          <a:cs typeface="Helvetica"/>
                        </a:rPr>
                        <m:t>𝒕</m:t>
                      </m:r>
                    </m:oMath>
                  </m:oMathPara>
                </a14:m>
              </mc:Choice>
              <mc:Fallback/>
            </mc:AlternateContent>
            <a:endParaRPr lang="en-GB" sz="1200" b="1">
              <a:latin typeface="Helvetica"/>
              <a:cs typeface="Helvetica"/>
            </a:endParaRPr>
          </a:p>
        </p:txBody>
      </p:sp>
      <p:sp>
        <p:nvSpPr>
          <p:cNvPr id="2052045462" name="TextBox 14"/>
          <p:cNvSpPr/>
          <p:nvPr/>
        </p:nvSpPr>
        <p:spPr bwMode="auto">
          <a:xfrm>
            <a:off x="3679825" y="6076950"/>
            <a:ext cx="4832350" cy="462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sz="1200" cap="none">
                <a:latin typeface="Helvetica"/>
                <a:ea typeface="Calibri"/>
                <a:cs typeface="Helvetica"/>
              </a:rPr>
              <a:t>Note, showing examples for plate/plane wall geometry – similar charts available for sphere and cylinder geometries too</a:t>
            </a:r>
            <a:endParaRPr sz="1200" cap="none"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89478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Egg</a:t>
            </a:r>
            <a:r>
              <a:rPr lang="en" sz="4000" cap="none">
                <a:latin typeface="Helvetica"/>
                <a:ea typeface="Verdana"/>
                <a:cs typeface="Helvetica"/>
              </a:rPr>
              <a:t>s</a:t>
            </a:r>
            <a:r>
              <a:rPr sz="4000" cap="none">
                <a:latin typeface="Helvetica"/>
                <a:ea typeface="Verdana"/>
                <a:cs typeface="Helvetica"/>
              </a:rPr>
              <a:t>ample 1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57920704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2FCBD3C8-86C2-9E25-8C73-70709D3D7A2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11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03544510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53020325" name="TextBox 1"/>
          <p:cNvSpPr/>
          <p:nvPr/>
        </p:nvSpPr>
        <p:spPr bwMode="auto">
          <a:xfrm>
            <a:off x="1056005" y="2399665"/>
            <a:ext cx="10079990" cy="2058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b="1" cap="none">
                <a:latin typeface="Helvetica"/>
                <a:ea typeface="Calibri"/>
                <a:cs typeface="Calibri"/>
              </a:rPr>
              <a:t>The scenario </a:t>
            </a:r>
            <a:r>
              <a:rPr sz="2000" cap="none">
                <a:latin typeface="Helvetica"/>
                <a:ea typeface="Calibri"/>
                <a:cs typeface="Calibri"/>
              </a:rPr>
              <a:t>(from Cengel, 2002, p224):</a:t>
            </a:r>
            <a:endParaRPr sz="2000" cap="none">
              <a:latin typeface="Helvetica"/>
              <a:ea typeface="Calibri"/>
              <a:cs typeface="Calibri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Calibri"/>
              </a:rPr>
              <a:t>An ordinary egg can be approximated as a 5 cm diameter sphere. The egg is initially at a uniform temperature of 5°C and is dropped into boiling water at 95°C. Taking the convection heat transfer coefficient to be </a:t>
            </a:r>
            <a:r>
              <a:rPr sz="2000" i="1" cap="none">
                <a:latin typeface="Helvetica"/>
                <a:ea typeface="Calibri"/>
                <a:cs typeface="Calibri"/>
              </a:rPr>
              <a:t>h</a:t>
            </a:r>
            <a:r>
              <a:rPr sz="2000" cap="none">
                <a:latin typeface="Helvetica"/>
                <a:ea typeface="Calibri"/>
                <a:cs typeface="Calibri"/>
              </a:rPr>
              <a:t> = 1200 W/m</a:t>
            </a:r>
            <a:r>
              <a:rPr sz="2000" cap="none" baseline="30000">
                <a:latin typeface="Helvetica"/>
                <a:ea typeface="Calibri"/>
                <a:cs typeface="Calibri"/>
              </a:rPr>
              <a:t>2·</a:t>
            </a:r>
            <a:r>
              <a:rPr sz="2000" cap="none">
                <a:latin typeface="Helvetica"/>
                <a:ea typeface="Calibri"/>
                <a:cs typeface="Calibri"/>
              </a:rPr>
              <a:t>°C, determine how long it will take for the centre of the egg to reach 70°C.</a:t>
            </a:r>
            <a:endParaRPr sz="2000" cap="none">
              <a:latin typeface="Helvetica"/>
              <a:ea typeface="Calibri"/>
              <a:cs typeface="Calibri"/>
            </a:endParaRPr>
          </a:p>
        </p:txBody>
      </p:sp>
      <p:sp>
        <p:nvSpPr>
          <p:cNvPr id="1431447035" name="TextBox 2"/>
          <p:cNvSpPr/>
          <p:nvPr/>
        </p:nvSpPr>
        <p:spPr bwMode="auto">
          <a:xfrm>
            <a:off x="1056005" y="153352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Let’s try again to figure out how long to boil our egg…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2132014086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5716838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44449" y="47623"/>
            <a:ext cx="10515600" cy="1325880"/>
          </a:xfrm>
        </p:spPr>
        <p:txBody>
          <a:bodyPr/>
          <a:lstStyle/>
          <a:p>
            <a:pPr>
              <a:defRPr/>
            </a:pPr>
            <a:r>
              <a:rPr/>
              <a:t>Solution</a:t>
            </a:r>
            <a:endParaRPr/>
          </a:p>
        </p:txBody>
      </p:sp>
      <p:sp>
        <p:nvSpPr>
          <p:cNvPr id="1480245284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47293A-FC1B-4827-7AA2-3AC7A8D4BFAC}" type="datetime1">
              <a:rPr cap="none"/>
              <a:t/>
            </a:fld>
            <a:endParaRPr cap="none"/>
          </a:p>
        </p:txBody>
      </p:sp>
      <p:sp>
        <p:nvSpPr>
          <p:cNvPr id="1785234042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FB713-14CD-51B8-5536-77A923B90DBF}" type="slidenum">
              <a:rPr cap="none"/>
              <a:t/>
            </a:fld>
            <a:endParaRPr cap="none"/>
          </a:p>
        </p:txBody>
      </p:sp>
      <p:pic>
        <p:nvPicPr>
          <p:cNvPr id="1676010688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1757135" y="47623"/>
            <a:ext cx="9189708" cy="6880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5989107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912396568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EC3B8B9-F7A3-964E-ED7B-011BF6351B54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94101715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72200764" name="TextBox 1"/>
          <p:cNvSpPr/>
          <p:nvPr/>
        </p:nvSpPr>
        <p:spPr bwMode="auto">
          <a:xfrm>
            <a:off x="1114425" y="1303655"/>
            <a:ext cx="9963150" cy="360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1600" b="1" cap="none">
                <a:latin typeface="Helvetica"/>
                <a:ea typeface="Calibri"/>
                <a:cs typeface="Calibri"/>
              </a:rPr>
              <a:t>In addition to temperature, we can also make some estimations of maximum and actual heat transfer</a:t>
            </a:r>
            <a:endParaRPr sz="1600" b="1" cap="none">
              <a:latin typeface="Helvetica"/>
              <a:ea typeface="Calibri"/>
              <a:cs typeface="Calibri"/>
            </a:endParaRPr>
          </a:p>
        </p:txBody>
      </p:sp>
      <p:sp>
        <p:nvSpPr>
          <p:cNvPr id="74565917" name="TextBox 2"/>
          <p:cNvSpPr/>
          <p:nvPr/>
        </p:nvSpPr>
        <p:spPr bwMode="auto">
          <a:xfrm>
            <a:off x="1056005" y="184277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2107197619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946335759" name="Group 4"/>
          <p:cNvGrpSpPr/>
          <p:nvPr/>
        </p:nvGrpSpPr>
        <p:grpSpPr bwMode="auto">
          <a:xfrm>
            <a:off x="1362709" y="2421889"/>
            <a:ext cx="9758934" cy="3694429"/>
            <a:chOff x="0" y="0"/>
            <a:chExt cx="9758934" cy="3694429"/>
          </a:xfrm>
        </p:grpSpPr>
        <p:sp>
          <p:nvSpPr>
            <p:cNvPr id="11" name="TextBox 7"/>
            <p:cNvSpPr/>
            <p:nvPr/>
          </p:nvSpPr>
          <p:spPr bwMode="auto">
            <a:xfrm>
              <a:off x="0" y="0"/>
              <a:ext cx="9434195" cy="36944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Plane wall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w</m:t>
                            </m:r>
                          </m:sub>
                        </m:sSub>
                        <m:r>
                          <m:rPr/>
                          <a:rPr lang="en-GB" b="0" i="1">
                            <a:latin typeface="Cambria Math"/>
                          </a:rPr>
                          <m:t>=</m:t>
                        </m:r>
                        <m:r>
                          <m:rPr/>
                          <a:rPr lang="en-GB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b="0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b="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Cylinder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>
                                <a:latin typeface="Cambria Math"/>
                              </a:rPr>
                              <m:t>s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=1−2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/>
                                      <a:rPr lang="en-GB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GB" b="1">
                  <a:latin typeface="Helvetica"/>
                </a:rPr>
                <a:t>Sphere</a:t>
              </a:r>
              <a:endParaRPr/>
            </a:p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>
                        <m:jc m:val="centerGroup"/>
                      </m:oMathParaPr>
                      <m:oMath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/>
                                      <a:rPr lang="en-GB" i="1">
                                        <a:latin typeface="Cambria Math"/>
                                      </a:rPr>
                                      <m:t>𝑄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>
                                <a:latin typeface="Cambria Math"/>
                              </a:rPr>
                              <m:t>c</m:t>
                            </m:r>
                          </m:sub>
                        </m:sSub>
                        <m:r>
                          <m:rPr/>
                          <a:rPr lang="en-GB" i="1">
                            <a:latin typeface="Cambria Math"/>
                          </a:rPr>
                          <m:t>=1−</m:t>
                        </m:r>
                        <m:r>
                          <m:rPr/>
                          <a:rPr lang="en-GB" b="0" i="1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m:rPr/>
                              <a:rPr lang="en-GB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/>
                                          <a:rPr lang="en-GB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m:rPr/>
                                      <a:rPr lang="en-GB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b="0" i="1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>
                                            <a:latin typeface="Cambria Math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m:rPr/>
                                              <a:rPr lang="en-GB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num>
                          <m:den>
                            <m:sSubSup>
                              <m:sSubSupPr>
                                <m:alnScr m:val="off"/>
                                <m:ctrlPr>
                                  <a:rPr lang="en-GB" b="0" i="1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SupPr>
                              <m:e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m:rPr/>
                                  <a:rPr lang="en-GB" i="1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/>
                                  <a:rPr lang="en-GB" b="0" i="1">
                                    <a:latin typeface="Cambria Math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</mc:Choice>
                <mc:Fallback/>
              </mc:AlternateContent>
              <a:endParaRPr lang="en-GB">
                <a:latin typeface="Helvetica"/>
              </a:endParaRPr>
            </a:p>
          </p:txBody>
        </p:sp>
        <p:sp>
          <p:nvSpPr>
            <p:cNvPr id="10" name="TextBox 9"/>
            <p:cNvSpPr/>
            <p:nvPr/>
          </p:nvSpPr>
          <p:spPr bwMode="auto">
            <a:xfrm>
              <a:off x="7335519" y="1660524"/>
              <a:ext cx="2423414" cy="5360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is first order Bessel function of 1</a:t>
              </a:r>
              <a:r>
                <a:rPr lang="en-GB" sz="1400" baseline="300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st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kind</a:t>
              </a:r>
              <a:endParaRPr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7335519" y="461009"/>
              <a:ext cx="2421255" cy="7385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and </a:t>
              </a:r>
              <mc:AlternateContent xmlns:mc="http://schemas.openxmlformats.org/markup-compatibility/2006" xmlns:m="http://schemas.openxmlformats.org/officeDocument/2006/math">
                <mc:Choice xmlns:a14="http://schemas.microsoft.com/office/drawing/2010/main" Requires="a14">
                  <a14:m>
                    <m:oMathPara>
                      <m:oMathParaPr/>
                      <m:oMath>
                        <m:sSub>
                          <m:sSubPr>
                            <m:ctrlPr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Helvetica"/>
                              </a:rPr>
                            </m:ctrlPr>
                          </m:sSubPr>
                          <m:e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𝜆</m:t>
                            </m:r>
                          </m:e>
                          <m:sub>
                            <m:r>
                              <m:rPr/>
                              <a:rPr lang="en-GB" sz="1400" b="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Helvetic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</mc:Choice>
                <mc:Fallback/>
              </mc:AlternateContent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are coefficients, dependent only on the </a:t>
              </a:r>
              <a:r>
                <a:rPr lang="en-GB" sz="1400" i="1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Bi</a:t>
              </a:r>
              <a:r>
                <a:rPr lang="en-GB" sz="1400">
                  <a:solidFill>
                    <a:schemeClr val="bg2">
                      <a:lumMod val="50000"/>
                    </a:schemeClr>
                  </a:solidFill>
                  <a:latin typeface="Helvetica"/>
                  <a:cs typeface="Helvetica"/>
                </a:rPr>
                <a:t> number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561044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Estimating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767578503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02C700-4EFA-5731-B4BA-B86489F442E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17916545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3016296" name="TextBox 2"/>
          <p:cNvSpPr/>
          <p:nvPr/>
        </p:nvSpPr>
        <p:spPr bwMode="auto">
          <a:xfrm>
            <a:off x="1092200" y="1330325"/>
            <a:ext cx="100806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2: Gröber charts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44442008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grpSp>
        <p:nvGrpSpPr>
          <p:cNvPr id="817592038" name="Group 7"/>
          <p:cNvGrpSpPr/>
          <p:nvPr/>
        </p:nvGrpSpPr>
        <p:grpSpPr bwMode="auto">
          <a:xfrm>
            <a:off x="3262630" y="1993265"/>
            <a:ext cx="6118860" cy="3717925"/>
            <a:chOff x="3262630" y="1993265"/>
            <a:chExt cx="6118860" cy="3717925"/>
          </a:xfrm>
        </p:grpSpPr>
        <p:pic>
          <p:nvPicPr>
            <p:cNvPr id="9" name="Picture 9" descr="Diagram&#10;&#10;Description automatically generated"/>
            <p:cNvPicPr/>
            <p:nvPr/>
          </p:nvPicPr>
          <p:blipFill>
            <a:blip r:embed="rId4"/>
            <a:srcRect l="38760" t="56810" r="0" b="15890"/>
            <a:stretch/>
          </p:blipFill>
          <p:spPr bwMode="auto">
            <a:xfrm>
              <a:off x="3262630" y="2075180"/>
              <a:ext cx="6118860" cy="3636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" name="Rectangle 10"/>
            <p:cNvSpPr/>
            <p:nvPr/>
          </p:nvSpPr>
          <p:spPr bwMode="auto">
            <a:xfrm>
              <a:off x="6607175" y="1993265"/>
              <a:ext cx="1605280" cy="39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620475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"/>
              <a:t>Engineering Madness</a:t>
            </a:r>
            <a:endParaRPr/>
          </a:p>
        </p:txBody>
      </p:sp>
      <p:sp>
        <p:nvSpPr>
          <p:cNvPr id="1615384758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ClrTx/>
              <a:buSzTx/>
              <a:buFont typeface="Arial"/>
              <a:buNone/>
              <a:defRPr/>
            </a:pPr>
            <a:r>
              <a:rPr lang="en"/>
              <a:t>At this point, I was entirely unhappy with the solution for eggs, so I built a 2D Finite Element Simulation here </a:t>
            </a:r>
            <a:r>
              <a:rPr lang="en" sz="1600" b="0" i="0" u="sng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 tooltip=""/>
              </a:rPr>
              <a:t>https://colab.research.google.com/github/toastedcrumpets/HMMT/blob/master/UnsteadyHeat/unsteady_heat_rod.ipynb</a:t>
            </a:r>
            <a:r>
              <a:rPr lang="en"/>
              <a:t> </a:t>
            </a:r>
            <a:endParaRPr/>
          </a:p>
          <a:p>
            <a:pPr marL="0" indent="0">
              <a:buClrTx/>
              <a:buSzTx/>
              <a:buFont typeface="Arial"/>
              <a:buNone/>
              <a:defRPr/>
            </a:pPr>
            <a:endParaRPr/>
          </a:p>
        </p:txBody>
      </p:sp>
      <p:sp>
        <p:nvSpPr>
          <p:cNvPr id="262926908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E579EE-B9FD-0CD6-5CBA-B5963DCAE527}" type="datetime1">
              <a:rPr cap="none"/>
              <a:t/>
            </a:fld>
            <a:endParaRPr cap="none"/>
          </a:p>
        </p:txBody>
      </p:sp>
      <p:sp>
        <p:nvSpPr>
          <p:cNvPr id="1704772271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20988AB-5CA2-C159-A255-323B90E0BBB5}" type="slidenum">
              <a:rPr cap="none"/>
              <a:t/>
            </a:fld>
            <a:endParaRPr cap="none"/>
          </a:p>
        </p:txBody>
      </p:sp>
      <p:pic>
        <p:nvPicPr>
          <p:cNvPr id="3396177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356354" y="3135827"/>
            <a:ext cx="3581453" cy="3585646"/>
          </a:xfrm>
          <a:prstGeom prst="rect">
            <a:avLst/>
          </a:prstGeom>
        </p:spPr>
      </p:pic>
      <p:sp>
        <p:nvSpPr>
          <p:cNvPr id="943107491" name=""/>
          <p:cNvSpPr txBox="1"/>
          <p:nvPr/>
        </p:nvSpPr>
        <p:spPr bwMode="auto">
          <a:xfrm rot="0" flipH="0" flipV="0">
            <a:off x="990365" y="5443563"/>
            <a:ext cx="7365989" cy="823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final results above show that there is no clear definition of "cooked". A fully-cooked egg above 70C, takes 13 minutes. According to our simulations, a cylindrical egg could be taken out from the pan at 10 minutes, wrapped up/insulated, and it will cook itself as the temperature averages out. But we like a runny yolk, further research is needed on yolk sizes/position, shell effects, and physical properties of yolk/white instead of just "water".</a:t>
            </a:r>
            <a:endParaRPr/>
          </a:p>
        </p:txBody>
      </p:sp>
      <p:pic>
        <p:nvPicPr>
          <p:cNvPr id="18641916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42862" y="3348251"/>
            <a:ext cx="2374848" cy="1661650"/>
          </a:xfrm>
          <a:prstGeom prst="rect">
            <a:avLst/>
          </a:prstGeom>
        </p:spPr>
      </p:pic>
      <p:pic>
        <p:nvPicPr>
          <p:cNvPr id="187985671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597731" y="3380497"/>
            <a:ext cx="2282674" cy="1597158"/>
          </a:xfrm>
          <a:prstGeom prst="rect">
            <a:avLst/>
          </a:prstGeom>
        </p:spPr>
      </p:pic>
      <p:pic>
        <p:nvPicPr>
          <p:cNvPr id="206433863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17467" y="3271899"/>
            <a:ext cx="2589238" cy="1913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32420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Worked Example 2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994679178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5D8A8BCB-85B0-DF7D-FE32-7328C57C082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72923630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6123826" name="TextBox 1"/>
          <p:cNvSpPr/>
          <p:nvPr/>
        </p:nvSpPr>
        <p:spPr bwMode="auto">
          <a:xfrm>
            <a:off x="1056005" y="1461135"/>
            <a:ext cx="1007999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defRPr/>
            </a:pP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A hot dog, initially at a uniform temperature of 20°C, is dropped into a pan of boiling water, which is at a temperature of 94°C. The convection heat transfer coefficient between the hot dog and the water is ℎ = 467 W/m</a:t>
            </a:r>
            <a:r>
              <a:rPr cap="none" baseline="30000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2</a:t>
            </a:r>
            <a:r>
              <a:rPr cap="none">
                <a:solidFill>
                  <a:srgbClr val="000000"/>
                </a:solidFill>
                <a:latin typeface="Helvetica"/>
                <a:ea typeface="Calibri"/>
                <a:cs typeface="Helvetica"/>
              </a:rPr>
              <a:t>℃ </a:t>
            </a:r>
            <a:endParaRPr cap="none">
              <a:latin typeface="Helvetica"/>
              <a:ea typeface="Calibri"/>
              <a:cs typeface="Helvetica"/>
            </a:endParaRPr>
          </a:p>
        </p:txBody>
      </p:sp>
      <p:sp>
        <p:nvSpPr>
          <p:cNvPr id="1304491916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883086397" name="Picture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99" b="0"/>
          <a:stretch/>
        </p:blipFill>
        <p:spPr bwMode="auto">
          <a:xfrm>
            <a:off x="1056005" y="2777490"/>
            <a:ext cx="4557395" cy="32359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5458226" name="TextBox 6"/>
          <p:cNvSpPr/>
          <p:nvPr/>
        </p:nvSpPr>
        <p:spPr bwMode="auto">
          <a:xfrm>
            <a:off x="6096000" y="2641600"/>
            <a:ext cx="5647055" cy="37490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Helvetica"/>
                <a:cs typeface="Helvetica"/>
              </a:rPr>
              <a:t>The hot dog is 12.5 cm long and 2.2 cm in diameter with the following properties:</a:t>
            </a:r>
            <a:endParaRPr/>
          </a:p>
          <a:p>
            <a:pPr algn="ctr">
              <a:lnSpc>
                <a:spcPct val="110000"/>
              </a:lnSpc>
              <a:defRPr/>
            </a:pPr>
            <a:endParaRPr lang="en-US" sz="1800" b="0" i="0" u="none" strike="noStrike">
              <a:solidFill>
                <a:srgbClr val="000000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Specific heat capacity,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𝐶</m:t>
                          </m:r>
                        </m:e>
                        <m:sub>
                          <m:r>
                            <m:rPr/>
                            <a:rPr lang="en-GB" b="0" i="1">
                              <a:solidFill>
                                <a:srgbClr val="000000"/>
                              </a:solidFill>
                              <a:latin typeface="Cambria Math"/>
                              <a:cs typeface="Helvetica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3,900 J/kg·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Density,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𝜌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980 kg/m</a:t>
            </a:r>
            <a:r>
              <a:rPr lang="en-US" baseline="30000">
                <a:latin typeface="Helvetica"/>
                <a:cs typeface="Helvetica"/>
              </a:rPr>
              <a:t>3</a:t>
            </a:r>
            <a:endParaRPr/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Thermal conductivity,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𝑘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= 0.771 W/m·</a:t>
            </a:r>
            <a:r>
              <a:rPr lang="en-US">
                <a:latin typeface="Calibri"/>
                <a:cs typeface="Calibri"/>
              </a:rPr>
              <a:t>°</a:t>
            </a:r>
            <a:r>
              <a:rPr lang="en-US">
                <a:latin typeface="Helvetica"/>
                <a:cs typeface="Helvetica"/>
              </a:rPr>
              <a:t>C</a:t>
            </a:r>
            <a:endParaRPr/>
          </a:p>
          <a:p>
            <a:pPr marL="285750" indent="-285750" algn="ctr">
              <a:lnSpc>
                <a:spcPct val="110000"/>
              </a:lnSpc>
              <a:buFont typeface="Arial"/>
              <a:buChar char="•"/>
              <a:defRPr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</a:t>
            </a:r>
            <a:r>
              <a:rPr lang="en-US">
                <a:latin typeface="Helvetica"/>
                <a:cs typeface="Helvetica"/>
              </a:rPr>
              <a:t>centre</a:t>
            </a:r>
            <a:r>
              <a:rPr lang="en-US">
                <a:latin typeface="Helvetica"/>
                <a:cs typeface="Helvetica"/>
              </a:rPr>
              <a:t> and the surface temperatures of the hot dog 4 minutes after the start of cooking</a:t>
            </a:r>
            <a:endParaRPr/>
          </a:p>
          <a:p>
            <a:pPr marL="342900" indent="-342900">
              <a:lnSpc>
                <a:spcPct val="110000"/>
              </a:lnSpc>
              <a:buAutoNum type="arabicParenBoth"/>
              <a:defRPr/>
            </a:pPr>
            <a:r>
              <a:rPr lang="en-US">
                <a:latin typeface="Helvetica"/>
                <a:cs typeface="Helvetica"/>
              </a:rPr>
              <a:t>Determine the amount of heat transferred to the hot dog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487849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Solutions</a:t>
            </a:r>
            <a:endParaRPr/>
          </a:p>
        </p:txBody>
      </p:sp>
      <p:sp>
        <p:nvSpPr>
          <p:cNvPr id="1080684728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See Hot-dog-solution on notes site.</a:t>
            </a:r>
            <a:endParaRPr/>
          </a:p>
        </p:txBody>
      </p:sp>
      <p:sp>
        <p:nvSpPr>
          <p:cNvPr id="1160822232" name="Date Placeholder 3"/>
          <p:cNvSpPr>
            <a:spLocks noChangeArrowheads="1"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34D32A-7EE1-6E67-92E1-8385A3430ECF}" type="datetime1">
              <a:rPr cap="none"/>
              <a:t/>
            </a:fld>
            <a:endParaRPr cap="none"/>
          </a:p>
        </p:txBody>
      </p:sp>
      <p:sp>
        <p:nvSpPr>
          <p:cNvPr id="1702845621" name="Slide Number Placeholder 5"/>
          <p:cNvSpPr>
            <a:spLocks noChangeArrowheads="1"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5E071A-799B-FD35-BF30-DE4F6AC8366E}" type="slidenum">
              <a:rPr cap="none"/>
              <a:t/>
            </a:fld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54316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Background Assumptions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051669474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7FF161C-52FA-AAE0-B447-A4B5580942F1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583236956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15567237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971249094" name="TextBox 4"/>
          <p:cNvSpPr/>
          <p:nvPr/>
        </p:nvSpPr>
        <p:spPr bwMode="auto">
          <a:xfrm>
            <a:off x="1056005" y="2584450"/>
            <a:ext cx="10079990" cy="2889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following are some conditions for using the Heisler and Gröber charts that you should be aware of: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body is initially at a uniform temperature;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temperature of the surroundings is constant and uniform;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 convective heat transfer coefficient is constant and uniform and;</a:t>
            </a:r>
            <a:endParaRPr sz="2000" cap="none">
              <a:latin typeface="Helvetica"/>
              <a:ea typeface="Calibri"/>
              <a:cs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/>
              <a:buAutoNum type="romanLcParenBoth"/>
              <a:defRPr/>
            </a:pPr>
            <a:r>
              <a:rPr sz="2000" cap="none">
                <a:latin typeface="Helvetica"/>
                <a:ea typeface="Calibri"/>
                <a:cs typeface="Helvetica"/>
              </a:rPr>
              <a:t>there is no heat generation in the body.</a:t>
            </a:r>
            <a:endParaRPr sz="2000" cap="none">
              <a:latin typeface="Helvetica"/>
              <a:ea typeface="Calibri"/>
              <a:cs typeface="Helvetica"/>
            </a:endParaRPr>
          </a:p>
        </p:txBody>
      </p:sp>
      <p:sp>
        <p:nvSpPr>
          <p:cNvPr id="329655246" name="TextBox 6"/>
          <p:cNvSpPr/>
          <p:nvPr/>
        </p:nvSpPr>
        <p:spPr bwMode="auto">
          <a:xfrm>
            <a:off x="1056005" y="162623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some limiting assumptions inherent in the analytical approach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446146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Summary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25295808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655B114-5AEB-0047-A5ED-AC12FFA353F9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752912560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3557228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396895318" name="TextBox 4"/>
          <p:cNvSpPr/>
          <p:nvPr/>
        </p:nvSpPr>
        <p:spPr bwMode="auto">
          <a:xfrm>
            <a:off x="1056005" y="2518410"/>
            <a:ext cx="10079990" cy="32594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Applicable to simplified one-dimensional geometries: plane wall, cylinder and sphere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Two approaches to solve the problems: (1) 1-term approximation and look up tables or (2) Heisler and </a:t>
            </a:r>
            <a:r>
              <a:rPr lang="en-GB" sz="2000">
                <a:latin typeface="Helvetica"/>
              </a:rPr>
              <a:t>Gröber</a:t>
            </a:r>
            <a:r>
              <a:rPr lang="en-GB" sz="2000">
                <a:latin typeface="Helvetica"/>
              </a:rPr>
              <a:t> charts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Choice of equation and chart depends on the geometry of the problem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Can use the technique to understand temperature distribution at different locations within the body at different times and calculate corresponding heat transfer </a:t>
            </a:r>
            <a:endParaRPr/>
          </a:p>
          <a:p>
            <a:pPr marL="285750" indent="-28575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GB" sz="2000">
                <a:latin typeface="Helvetica"/>
              </a:rPr>
              <a:t>Valid for situations where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sz="2000" b="0" i="1">
                          <a:latin typeface="Cambria Math"/>
                        </a:rPr>
                        <m:t>&gt;0.2</m:t>
                      </m:r>
                    </m:oMath>
                  </m:oMathPara>
                </a14:m>
              </mc:Choice>
              <mc:Fallback/>
            </mc:AlternateContent>
            <a:endParaRPr lang="en-GB" sz="2000">
              <a:latin typeface="Helvetica"/>
            </a:endParaRPr>
          </a:p>
        </p:txBody>
      </p:sp>
      <p:sp>
        <p:nvSpPr>
          <p:cNvPr id="44442955" name="TextBox 6"/>
          <p:cNvSpPr/>
          <p:nvPr/>
        </p:nvSpPr>
        <p:spPr bwMode="auto">
          <a:xfrm>
            <a:off x="1056005" y="159321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Summary of the Analytical Methods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252759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Recap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616878942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5419690-DE88-1460-C6F9-2835D8B7307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2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22874627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5325371" name="TextBox 1"/>
          <p:cNvSpPr/>
          <p:nvPr/>
        </p:nvSpPr>
        <p:spPr bwMode="auto">
          <a:xfrm>
            <a:off x="1056005" y="1929765"/>
            <a:ext cx="10079990" cy="3912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Small objects with high thermal conductivity can often be modelled as ‘lumps’ with a single, uniform temperature that varies only with time,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Governing equation of LCM: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borderBox>
                        <m:borderBox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b="1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m:rPr/>
                                    <a:rPr lang="en-GB" sz="1600" b="1" i="1">
                                      <a:latin typeface="Cambria Math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m:rPr/>
                            <a:rPr lang="en-GB" sz="1600" b="1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m:rPr/>
                                <a:rPr lang="en-GB" sz="1600" b="1" i="1">
                                  <a:latin typeface="Cambria Math"/>
                                </a:rPr>
                                <m:t>𝒃𝒕</m:t>
                              </m:r>
                            </m:sup>
                          </m:sSup>
                        </m:e>
                      </m:borderBox>
                      <m:r>
                        <m:rPr/>
                        <a:rPr lang="en-GB" sz="1600" b="1" i="0">
                          <a:latin typeface="Cambria Math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</a:rPr>
                        <m:t>where</m:t>
                      </m:r>
                      <m:r>
                        <m:rPr/>
                        <a:rPr lang="en-GB" sz="1600" b="0" i="0">
                          <a:latin typeface="Cambria Math"/>
                        </a:rPr>
                        <m:t>     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𝑏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</a:rPr>
                            <m:t>𝜌</m:t>
                          </m:r>
                          <m:r>
                            <m:rPr/>
                            <a:rPr lang="en-GB" sz="1600" i="1">
                              <a:latin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m:rPr/>
                                <a:rPr lang="en-GB" sz="16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>
                <a:latin typeface="Helvetica"/>
              </a:rPr>
              <a:t>The validity of the approach needs to be checked for a given problem: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Conduction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within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body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Convection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resistance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at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the</m:t>
                          </m:r>
                          <m:r>
                            <m:rPr/>
                            <a:rPr lang="en-GB" sz="1600" b="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>
                              <a:latin typeface="Cambria Math"/>
                            </a:rPr>
                            <m:t>surface</m:t>
                          </m:r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sz="1600" b="0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/>
                                    <a:rPr lang="en-GB" sz="1600" b="0" i="1">
                                      <a:latin typeface="Cambria Math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m:rPr/>
                        <a:rPr lang="en-GB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 b="1">
                <a:latin typeface="Helvetica"/>
              </a:rPr>
              <a:t>Approach is valid when </a:t>
            </a:r>
            <a:r>
              <a:rPr lang="en-GB" sz="1600" b="1" i="1">
                <a:latin typeface="Helvetica"/>
              </a:rPr>
              <a:t>Bi</a:t>
            </a:r>
            <a:r>
              <a:rPr lang="en-GB" sz="1600" b="1">
                <a:latin typeface="Helvetica"/>
              </a:rPr>
              <a:t> &lt; 0.1</a:t>
            </a:r>
            <a:endParaRPr lang="en-US" sz="1600" b="1">
              <a:latin typeface="Helvetica"/>
            </a:endParaRPr>
          </a:p>
        </p:txBody>
      </p:sp>
      <p:sp>
        <p:nvSpPr>
          <p:cNvPr id="26263347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Lumped Capacitance Method (LCM)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645188263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296840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1524000" y="3075305"/>
            <a:ext cx="9144000" cy="707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Thanks for your attention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802571197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8F5E0B-45F0-DAA8-BE37-B3FD107948E6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17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44981721" name="Picture 2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65557480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214411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Transient Heat Transfer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37513591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7669041-0F8A-3366-C4DE-F933DE9032A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3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519231112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7951059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Methods of Analysis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35686623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900281351" name="TextBox 4"/>
          <p:cNvSpPr/>
          <p:nvPr/>
        </p:nvSpPr>
        <p:spPr bwMode="auto">
          <a:xfrm>
            <a:off x="1056005" y="1938655"/>
            <a:ext cx="10079990" cy="28562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Lumped System Analysis (or Lumped Capacitance Method)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b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</a:t>
            </a: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e onl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y</a:t>
            </a:r>
            <a:r>
              <a:rPr lang="en-GB" b="0">
                <a:solidFill>
                  <a:schemeClr val="bg2">
                    <a:lumMod val="90000"/>
                  </a:schemeClr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solidFill>
                <a:schemeClr val="bg2">
                  <a:lumMod val="90000"/>
                </a:schemeClr>
              </a:solidFill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b="1">
                <a:latin typeface="Helvetica"/>
              </a:rPr>
              <a:t>Analytical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latin typeface="Helvetica"/>
                <a:cs typeface="Helvetica"/>
              </a:rPr>
              <a:t>Temperature is a function of time and one space coordinate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 b="1">
                <a:solidFill>
                  <a:schemeClr val="bg2">
                    <a:lumMod val="90000"/>
                  </a:schemeClr>
                </a:solidFill>
                <a:latin typeface="Helvetica"/>
              </a:rPr>
              <a:t>Numerical Methods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Temperature is a function of time and all three space coordinates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bg2">
                  <a:lumMod val="90000"/>
                </a:schemeClr>
              </a:solidFill>
              <a:latin typeface="Helvetica"/>
            </a:endParaRPr>
          </a:p>
        </p:txBody>
      </p:sp>
      <p:grpSp>
        <p:nvGrpSpPr>
          <p:cNvPr id="698879415" name="Group 14"/>
          <p:cNvGrpSpPr/>
          <p:nvPr/>
        </p:nvGrpSpPr>
        <p:grpSpPr bwMode="auto">
          <a:xfrm>
            <a:off x="326390" y="2743200"/>
            <a:ext cx="2212975" cy="2834005"/>
            <a:chOff x="326390" y="2743200"/>
            <a:chExt cx="2212975" cy="2834005"/>
          </a:xfrm>
        </p:grpSpPr>
        <p:sp>
          <p:nvSpPr>
            <p:cNvPr id="10" name="Arrow: Down 7"/>
            <p:cNvSpPr/>
            <p:nvPr/>
          </p:nvSpPr>
          <p:spPr bwMode="auto">
            <a:xfrm>
              <a:off x="1239520" y="2743200"/>
              <a:ext cx="386715" cy="2021205"/>
            </a:xfrm>
            <a:prstGeom prst="downArrow">
              <a:avLst>
                <a:gd name="adj1" fmla="val 25610"/>
                <a:gd name="adj2" fmla="val 86532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9" name="TextBox 10"/>
            <p:cNvSpPr/>
            <p:nvPr/>
          </p:nvSpPr>
          <p:spPr bwMode="auto">
            <a:xfrm>
              <a:off x="326390" y="4850764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complexity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  <p:grpSp>
        <p:nvGrpSpPr>
          <p:cNvPr id="1437060022" name="Group 15"/>
          <p:cNvGrpSpPr/>
          <p:nvPr/>
        </p:nvGrpSpPr>
        <p:grpSpPr bwMode="auto">
          <a:xfrm>
            <a:off x="9652635" y="2741295"/>
            <a:ext cx="2212975" cy="2834640"/>
            <a:chOff x="9652635" y="2741295"/>
            <a:chExt cx="2212975" cy="2834640"/>
          </a:xfrm>
        </p:grpSpPr>
        <p:sp>
          <p:nvSpPr>
            <p:cNvPr id="13" name="Arrow: Down 12"/>
            <p:cNvSpPr/>
            <p:nvPr/>
          </p:nvSpPr>
          <p:spPr bwMode="auto">
            <a:xfrm>
              <a:off x="10565765" y="2741295"/>
              <a:ext cx="386715" cy="2021840"/>
            </a:xfrm>
            <a:prstGeom prst="downArrow">
              <a:avLst>
                <a:gd name="adj1" fmla="val 25610"/>
                <a:gd name="adj2" fmla="val 86559"/>
              </a:avLst>
            </a:prstGeom>
            <a:noFill/>
            <a:ln w="28575" cap="flat" cmpd="sng" algn="ctr">
              <a:solidFill>
                <a:srgbClr val="FF99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899" anchor="ctr"/>
            <a:lstStyle/>
            <a:p>
              <a:pPr algn="ctr">
                <a:defRPr cap="none">
                  <a:solidFill>
                    <a:srgbClr val="FFFFFF"/>
                  </a:solidFill>
                  <a:latin typeface="Calibri"/>
                  <a:ea typeface="Calibri"/>
                  <a:cs typeface="Calibri"/>
                </a:defRPr>
              </a:pPr>
              <a:endParaRPr cap="none"/>
            </a:p>
          </p:txBody>
        </p:sp>
        <p:sp>
          <p:nvSpPr>
            <p:cNvPr id="12" name="TextBox 13"/>
            <p:cNvSpPr/>
            <p:nvPr/>
          </p:nvSpPr>
          <p:spPr bwMode="auto">
            <a:xfrm>
              <a:off x="9652635" y="4849495"/>
              <a:ext cx="2212975" cy="72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899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b="1" cap="none">
                  <a:solidFill>
                    <a:srgbClr val="FF9900"/>
                  </a:solidFill>
                  <a:latin typeface="Helvetica"/>
                  <a:ea typeface="Calibri"/>
                  <a:cs typeface="Calibri"/>
                </a:rPr>
                <a:t>Increasing generality</a:t>
              </a:r>
              <a:endParaRPr b="1" cap="none">
                <a:solidFill>
                  <a:srgbClr val="FF9900"/>
                </a:solidFill>
                <a:latin typeface="Helvetica"/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5123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Analytical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49076418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1D467C9D-D3F0-138A-BEFE-25DF32B04870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4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458735373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92466113" name="TextBox 1"/>
          <p:cNvSpPr/>
          <p:nvPr/>
        </p:nvSpPr>
        <p:spPr bwMode="auto">
          <a:xfrm>
            <a:off x="1378585" y="1929765"/>
            <a:ext cx="9434830" cy="139128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For </a:t>
            </a:r>
            <a:r>
              <a:rPr lang="en-US">
                <a:latin typeface="Helvetica"/>
                <a:cs typeface="Helvetica"/>
              </a:rPr>
              <a:t>Biot</a:t>
            </a:r>
            <a:r>
              <a:rPr lang="en-US">
                <a:latin typeface="Helvetica"/>
                <a:cs typeface="Helvetica"/>
              </a:rPr>
              <a:t> number &gt; 0.1, we can no longer assume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>
                <a:latin typeface="Helvetica"/>
                <a:cs typeface="Helvetica"/>
              </a:rPr>
              <a:t> and we need an alternative approach to accurately model transient heat transfer processes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𝑦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𝑧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Analytical methods can be applied to solve the simplest of these cases, i.e., when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>
              <a:latin typeface="Helvetica"/>
              <a:cs typeface="Helvetica"/>
            </a:endParaRPr>
          </a:p>
          <a:p>
            <a:pPr marL="28575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en-US">
                <a:latin typeface="Helvetica"/>
                <a:cs typeface="Helvetica"/>
              </a:rPr>
              <a:t>There </a:t>
            </a:r>
            <a:r>
              <a:rPr lang="en-GB">
                <a:latin typeface="Helvetica"/>
                <a:cs typeface="Helvetica"/>
              </a:rPr>
              <a:t>are three commonly encountered geometries where we can make this assumption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44226951" name="TextBox 2"/>
          <p:cNvSpPr/>
          <p:nvPr/>
        </p:nvSpPr>
        <p:spPr bwMode="auto">
          <a:xfrm>
            <a:off x="1056005" y="129857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Introduction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389936754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908626522" name="Picture 4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tretch/>
        </p:blipFill>
        <p:spPr bwMode="auto">
          <a:xfrm>
            <a:off x="3230245" y="3629025"/>
            <a:ext cx="5731510" cy="2419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390592" name="TextBox 9"/>
          <p:cNvSpPr/>
          <p:nvPr/>
        </p:nvSpPr>
        <p:spPr bwMode="auto">
          <a:xfrm>
            <a:off x="3230245" y="6048375"/>
            <a:ext cx="573151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>
              <a:defRPr/>
            </a:pPr>
            <a:r>
              <a:rPr cap="none">
                <a:latin typeface="Helvetica"/>
                <a:ea typeface="Calibri"/>
                <a:cs typeface="Helvetica"/>
              </a:rPr>
              <a:t>    Plane Wall			 Long Cylinder	      Sphere</a:t>
            </a:r>
            <a:endParaRPr cap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44576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Heat Equation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221276551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01E7DCA7-E9EC-B22A-A25F-1F7F9211544A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5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31631618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83602742" name="TextBox 1"/>
          <p:cNvSpPr/>
          <p:nvPr/>
        </p:nvSpPr>
        <p:spPr bwMode="auto">
          <a:xfrm>
            <a:off x="1378585" y="1687830"/>
            <a:ext cx="9434830" cy="4944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GB" sz="1600">
                <a:latin typeface="Helvetica"/>
                <a:cs typeface="Helvetica"/>
              </a:rPr>
              <a:t>Heat equation for 1-D geometry i.e.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 sz="1600">
                <a:latin typeface="Helvetica"/>
                <a:cs typeface="Helvetica"/>
              </a:rPr>
              <a:t>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𝜕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</m:e>
                            <m:sup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with initial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𝑇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</m:t>
                      </m:r>
                      <m:sSub>
                        <m:sSub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e>
                        <m:sub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boundary conditions: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=0 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𝑘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𝑇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𝑥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=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𝐿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h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𝑥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=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𝐿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,</m:t>
                              </m:r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sz="1600" b="0" i="1">
                                  <a:latin typeface="Cambria Math"/>
                                  <a:cs typeface="Helvetica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 b="1">
                <a:latin typeface="Helvetica"/>
                <a:cs typeface="Helvetica"/>
              </a:rPr>
              <a:t>After non-</a:t>
            </a:r>
            <a:r>
              <a:rPr lang="en-US" sz="1600" b="1">
                <a:latin typeface="Helvetica"/>
                <a:cs typeface="Helvetica"/>
              </a:rPr>
              <a:t>dimensionalising</a:t>
            </a:r>
            <a:r>
              <a:rPr lang="en-US" sz="1600" b="1">
                <a:latin typeface="Helvetica"/>
                <a:cs typeface="Helvetica"/>
              </a:rPr>
              <a:t> the heat equation becomes: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𝝏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1600" b="1" i="1">
                                  <a:latin typeface="Cambria Math"/>
                                  <a:ea typeface="Cambria Math"/>
                                  <a:cs typeface="Helvetica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𝑿</m:t>
                              </m:r>
                            </m:e>
                            <m:sup>
                              <m:r>
                                <m:rPr/>
                                <a:rPr lang="en-GB" sz="1600" b="1" i="1">
                                  <a:latin typeface="Cambria Math"/>
                                  <a:cs typeface="Helvetica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600" b="1" i="1">
                          <a:latin typeface="Cambria Math"/>
                          <a:cs typeface="Helvetica"/>
                        </a:rPr>
                        <m:t>=</m:t>
                      </m:r>
                      <m:f>
                        <m:fPr>
                          <m:ctrlPr>
                            <a:rPr lang="en-GB" sz="1600" b="1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𝝏𝜽</m:t>
                          </m:r>
                        </m:num>
                        <m:den>
                          <m:r>
                            <m:rPr/>
                            <a:rPr lang="en-GB" sz="1600" b="1" i="1">
                              <a:latin typeface="Cambria Math"/>
                              <a:cs typeface="Helvetica"/>
                            </a:rPr>
                            <m:t>𝝏𝝉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600" b="1">
              <a:latin typeface="Helvetica"/>
              <a:cs typeface="Helvetic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600">
                <a:latin typeface="Helvetica"/>
                <a:cs typeface="Helvetica"/>
              </a:rPr>
              <a:t>and initial and boundary conditions become: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</m:t>
                          </m:r>
                        </m:e>
                      </m:d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=1  ,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=0,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0 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GB" sz="1600" b="0" i="0">
                          <a:latin typeface="Cambria Math"/>
                          <a:cs typeface="Helvetica"/>
                        </a:rPr>
                        <m:t>and</m:t>
                      </m:r>
                      <m:r>
                        <m:rPr/>
                        <a:rPr lang="en-GB" sz="1600" b="0" i="0">
                          <a:latin typeface="Cambria Math"/>
                          <a:cs typeface="Helvetica"/>
                        </a:rPr>
                        <m:t> 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 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fPr>
                        <m:num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𝜕𝜃</m:t>
                          </m:r>
                        </m:num>
                        <m:den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𝜕</m:t>
                          </m:r>
                          <m:r>
                            <m:rPr/>
                            <a:rPr lang="en-GB" sz="1600" i="1">
                              <a:latin typeface="Cambria Math"/>
                              <a:cs typeface="Helvetica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GB" sz="1600" b="0" i="1"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dPr>
                        <m:e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𝑋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=1,</m:t>
                          </m:r>
                          <m:r>
                            <m:rPr/>
                            <a:rPr lang="en-GB" sz="1600" b="0" i="1">
                              <a:latin typeface="Cambria Math"/>
                              <a:cs typeface="Helvetica"/>
                            </a:rPr>
                            <m:t>𝜏</m:t>
                          </m:r>
                        </m:e>
                      </m:d>
                      <m:r>
                        <m:rPr/>
                        <a:rPr lang="en-GB" sz="1600" i="1">
                          <a:latin typeface="Cambria Math"/>
                          <a:cs typeface="Helvetica"/>
                        </a:rPr>
                        <m:t>=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−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𝐵𝑖</m:t>
                      </m:r>
                      <m:r>
                        <m:rPr/>
                        <a:rPr lang="en-GB" sz="1600" b="0" i="1">
                          <a:latin typeface="Cambria Math"/>
                          <a:ea typeface="Cambria Math"/>
                          <a:cs typeface="Helvetica"/>
                        </a:rPr>
                        <m:t>∙</m:t>
                      </m:r>
                      <m:r>
                        <m:rPr/>
                        <a:rPr lang="en-GB" sz="1600" b="0" i="1">
                          <a:latin typeface="Cambria Math"/>
                          <a:cs typeface="Helvetica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endParaRPr lang="en-US" sz="1600">
              <a:latin typeface="Helvetica"/>
              <a:cs typeface="Helvetica"/>
            </a:endParaRPr>
          </a:p>
        </p:txBody>
      </p:sp>
      <p:sp>
        <p:nvSpPr>
          <p:cNvPr id="1645769806" name="TextBox 2"/>
          <p:cNvSpPr/>
          <p:nvPr/>
        </p:nvSpPr>
        <p:spPr bwMode="auto">
          <a:xfrm>
            <a:off x="1056005" y="1193165"/>
            <a:ext cx="10079990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We first simplify and non-dimensionalise the heat equation:</a:t>
            </a:r>
            <a:endParaRPr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686073385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609142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Dimensionless Variables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58308279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3B48AF-E1AB-6EBE-E583-17EB06CD1342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6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676597786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31106567" name="TextBox 1"/>
          <p:cNvSpPr/>
          <p:nvPr/>
        </p:nvSpPr>
        <p:spPr bwMode="auto">
          <a:xfrm>
            <a:off x="1337184" y="1427259"/>
            <a:ext cx="9518349" cy="52942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Aft>
                <a:spcPts val="600"/>
              </a:spcAft>
              <a:buAutoNum type="arabicPeriod"/>
              <a:defRPr/>
            </a:pPr>
            <a:r>
              <a:rPr lang="en-GB">
                <a:latin typeface="Helvetica"/>
              </a:rPr>
              <a:t>Dimensionless temperature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,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>
                <a:latin typeface="Helvetica"/>
              </a:rPr>
              <a:t>Dimensionless spatial coordinate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𝑋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𝐿</m:t>
                          </m:r>
                        </m:den>
                      </m:f>
                      <m:r>
                        <m:rPr/>
                        <a:rPr lang="en-GB" b="0" i="0">
                          <a:latin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0">
                          <a:latin typeface="Cambria Math"/>
                        </a:rPr>
                        <m:t>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𝑅</m:t>
                      </m:r>
                      <m:r>
                        <m:rPr/>
                        <a:rPr lang="en-GB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𝑟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GB">
                <a:latin typeface="Helvetica"/>
              </a:rPr>
              <a:t>Dimensionless heat transfer coefficient (</a:t>
            </a:r>
            <a:r>
              <a:rPr lang="en-GB" b="1">
                <a:latin typeface="Helvetica"/>
              </a:rPr>
              <a:t>Biot</a:t>
            </a:r>
            <a:r>
              <a:rPr lang="en-GB" b="1">
                <a:latin typeface="Helvetica"/>
              </a:rPr>
              <a:t>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i="1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GB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 or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𝐵𝑖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GB" b="0" i="1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/>
          </a:p>
          <a:p>
            <a:pPr algn="ctr">
              <a:lnSpc>
                <a:spcPct val="120000"/>
              </a:lnSpc>
              <a:spcAft>
                <a:spcPts val="599"/>
              </a:spcAft>
              <a:defRPr/>
            </a:pPr>
            <a:r>
              <a:rPr lang="en"/>
              <a:t>Note</a:t>
            </a:r>
            <a:r>
              <a:rPr lang="en"/>
              <a:t>: These have two different definitions</a:t>
            </a:r>
            <a:r>
              <a:rPr lang="en"/>
              <a:t>, as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80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b="0" i="1">
                              <a:latin typeface="Cambria Math"/>
                              <a:ea typeface="Cambria Math"/>
                              <a:cs typeface="Cambria Math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den>
                      </m:f>
                      <m:r>
                        <m:rPr>
                          <m:sty m:val="i"/>
                        </m:rPr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4πr</m:t>
                              </m:r>
                            </m:e>
                            <m:sup>
                              <m:r>
                                <m:rPr/>
                                <a:rPr lang="en-GB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num>
                        <m:den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den>
                      </m:f>
                      <m:r>
                        <m:rPr/>
                        <a:rPr lang="en-GB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≠</m:t>
                      </m:r>
                      <m:sSub>
                        <m:sSub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o</m:t>
                          </m:r>
                        </m:sub>
                      </m:sSub>
                      <m:sSup>
                        <m:sSupPr>
                          <m:ctrlPr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πr</m:t>
                          </m:r>
                        </m:e>
                        <m:sup>
                          <m:r>
                            <m:rPr/>
                            <a:rPr lang="en-GB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lang="en" sz="1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 Note the critical Biot number changes, but use whatever definition the tables/graph use.</a:t>
            </a:r>
            <a:endParaRPr lang="en-GB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en-GB">
                <a:latin typeface="Helvetica"/>
              </a:rPr>
              <a:t>Dimensionless time (</a:t>
            </a:r>
            <a:r>
              <a:rPr lang="en-GB" b="1">
                <a:latin typeface="Helvetica"/>
              </a:rPr>
              <a:t>Fourier Number</a:t>
            </a:r>
            <a:r>
              <a:rPr lang="en-GB">
                <a:latin typeface="Helvetica"/>
              </a:rPr>
              <a:t>)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GB" b="0" i="0">
                          <a:latin typeface="Cambria Math"/>
                        </a:rPr>
                        <m:t>and</m:t>
                      </m:r>
                      <m:r>
                        <m:rPr/>
                        <a:rPr lang="en-GB" b="0" i="1">
                          <a:latin typeface="Cambria Math"/>
                        </a:rPr>
                        <m:t>    </m:t>
                      </m:r>
                      <m:r>
                        <m:rPr/>
                        <a:rPr lang="en-GB" b="0" i="1">
                          <a:latin typeface="Cambria Math"/>
                        </a:rPr>
                        <m:t>𝜏</m:t>
                      </m:r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o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1198712150" name="TextBox 2"/>
          <p:cNvSpPr/>
          <p:nvPr/>
        </p:nvSpPr>
        <p:spPr bwMode="auto">
          <a:xfrm>
            <a:off x="1092517" y="1015364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4 dimensionless variables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717225881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714824301" name="TextBox 7"/>
          <p:cNvSpPr/>
          <p:nvPr/>
        </p:nvSpPr>
        <p:spPr bwMode="auto">
          <a:xfrm>
            <a:off x="8541384" y="5766781"/>
            <a:ext cx="1478004" cy="7511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d>
                        <m:dPr>
                          <m:ctrlPr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m:rPr/>
                            <a:rPr lang="en-GB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m:rPr/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solidFill>
                <a:schemeClr val="tx1"/>
              </a:solidFill>
            </a:endParaRPr>
          </a:p>
        </p:txBody>
      </p:sp>
      <p:pic>
        <p:nvPicPr>
          <p:cNvPr id="1694344719" name="Picture 10" descr="A picture containing chart&#10;&#10;Description automatically generated"/>
          <p:cNvPicPr>
            <a:picLocks noChangeAspect="1"/>
          </p:cNvPicPr>
          <p:nvPr/>
        </p:nvPicPr>
        <p:blipFill>
          <a:blip r:embed="rId4">
            <a:grayscl/>
          </a:blip>
          <a:srcRect l="0" t="0" r="66500" b="0"/>
          <a:stretch/>
        </p:blipFill>
        <p:spPr bwMode="auto">
          <a:xfrm>
            <a:off x="617855" y="2219325"/>
            <a:ext cx="1920240" cy="24193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423948023" name="Group 12"/>
          <p:cNvGrpSpPr/>
          <p:nvPr/>
        </p:nvGrpSpPr>
        <p:grpSpPr bwMode="auto">
          <a:xfrm>
            <a:off x="9412893" y="900108"/>
            <a:ext cx="1581785" cy="3796030"/>
            <a:chOff x="10019030" y="1530985"/>
            <a:chExt cx="1581785" cy="3796030"/>
          </a:xfrm>
        </p:grpSpPr>
        <p:pic>
          <p:nvPicPr>
            <p:cNvPr id="12" name="Picture 9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5">
              <a:grayscl/>
            </a:blip>
            <a:srcRect l="41140" t="0" r="31260" b="0"/>
            <a:stretch/>
          </p:blipFill>
          <p:spPr bwMode="auto">
            <a:xfrm>
              <a:off x="10019030" y="1530985"/>
              <a:ext cx="1581785" cy="24187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1" name="Picture 11" descr="A picture containing chart&#10;&#10;Description automatically generated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74210" t="21550" r="0" b="21310"/>
            <a:stretch/>
          </p:blipFill>
          <p:spPr bwMode="auto">
            <a:xfrm>
              <a:off x="10071100" y="3944620"/>
              <a:ext cx="1477645" cy="138239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53980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Solution Methods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06252221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790E3908-4694-5BCF-DAB6-B09A77F82CE5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7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2132496036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5624149" name="TextBox 1"/>
          <p:cNvSpPr/>
          <p:nvPr/>
        </p:nvSpPr>
        <p:spPr bwMode="auto">
          <a:xfrm>
            <a:off x="1433194" y="2713355"/>
            <a:ext cx="9434195" cy="25209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AutoNum type="arabicPeriod"/>
              <a:defRPr/>
            </a:pPr>
            <a:r>
              <a:rPr lang="en-GB" sz="2000">
                <a:latin typeface="Helvetica"/>
              </a:rPr>
              <a:t>One-term approximation and look-up tables</a:t>
            </a:r>
            <a:endParaRPr/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marL="457200" indent="-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GB" sz="2000">
                <a:latin typeface="Helvetica"/>
              </a:rPr>
              <a:t>Temperature charts of Heisler and </a:t>
            </a:r>
            <a:r>
              <a:rPr lang="en-GB" sz="2000">
                <a:latin typeface="Helvetica"/>
              </a:rPr>
              <a:t>Gröber</a:t>
            </a: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 sz="2000">
              <a:latin typeface="Helvetica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 b="1">
                <a:latin typeface="Helvetica"/>
              </a:rPr>
              <a:t>These approaches are only strictly valid when Fourier Number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GB" sz="2000" b="1" i="1">
                          <a:latin typeface="Cambria Math"/>
                        </a:rPr>
                        <m:t>𝝉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&gt;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𝟎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.</m:t>
                      </m:r>
                      <m:r>
                        <m:rPr/>
                        <a:rPr lang="en-GB" sz="2000" b="1" i="1">
                          <a:latin typeface="Cambria Math"/>
                        </a:rPr>
                        <m:t>𝟐</m:t>
                      </m:r>
                    </m:oMath>
                  </m:oMathPara>
                </a14:m>
              </mc:Choice>
              <mc:Fallback/>
            </mc:AlternateContent>
            <a:r>
              <a:rPr lang="en-GB" sz="2000" b="1">
                <a:latin typeface="Helvetica"/>
              </a:rPr>
              <a:t> </a:t>
            </a:r>
            <a:endParaRPr/>
          </a:p>
        </p:txBody>
      </p:sp>
      <p:sp>
        <p:nvSpPr>
          <p:cNvPr id="1413114930" name="TextBox 2"/>
          <p:cNvSpPr/>
          <p:nvPr/>
        </p:nvSpPr>
        <p:spPr bwMode="auto">
          <a:xfrm>
            <a:off x="1056005" y="152273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There are two approaches to the solution of analytical heat transfer problems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25518665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722048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600590686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46483820-6EAB-1DCE-E5F0-989B76BE13CD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8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204359963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68105227" name="TextBox 1"/>
          <p:cNvSpPr/>
          <p:nvPr/>
        </p:nvSpPr>
        <p:spPr bwMode="auto">
          <a:xfrm>
            <a:off x="1378584" y="1718944"/>
            <a:ext cx="9435549" cy="37245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Plane wall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w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b="0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𝑥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Cylinder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c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unc>
                        <m:func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R</m:t>
                              </m:r>
                            </m:e>
                          </m:d>
                        </m:e>
                      </m:func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Sphere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GB" i="1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𝑟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b="0" i="1">
                              <a:latin typeface="Cambria Math"/>
                            </a:rPr>
                            <m:t>𝜏</m:t>
                          </m:r>
                        </m:sup>
                      </m:sSup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GB" b="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/>
                                    <a:rPr lang="en-GB" b="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GB" b="1">
                <a:latin typeface="Helvetica"/>
              </a:rPr>
              <a:t>At the centreline</a:t>
            </a:r>
            <a:endParaRPr/>
          </a:p>
          <a:p>
            <a:pPr algn="ctr">
              <a:lnSpc>
                <a:spcPct val="120000"/>
              </a:lnSpc>
              <a:spcAft>
                <a:spcPts val="600"/>
              </a:spcAft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b="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GB" b="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m:rPr/>
                                <a:rPr lang="en-GB" b="0" i="1">
                                  <a:latin typeface="Cambria Math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r>
                        <m:rPr/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GB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m:rPr/>
                            <a:rPr lang="en-GB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alnScr m:val="off"/>
                              <m:ctrlPr>
                                <a:rPr lang="en-GB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m:rPr/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/>
                            <a:rPr lang="en-GB" i="1">
                              <a:latin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GB">
              <a:latin typeface="Helvetica"/>
            </a:endParaRPr>
          </a:p>
        </p:txBody>
      </p:sp>
      <p:sp>
        <p:nvSpPr>
          <p:cNvPr id="1946543814" name="TextBox 2"/>
          <p:cNvSpPr/>
          <p:nvPr/>
        </p:nvSpPr>
        <p:spPr bwMode="auto">
          <a:xfrm>
            <a:off x="1056005" y="1193165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One term approximations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44957876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sp>
        <p:nvSpPr>
          <p:cNvPr id="1201912489" name="TextBox 20"/>
          <p:cNvSpPr/>
          <p:nvPr/>
        </p:nvSpPr>
        <p:spPr bwMode="auto">
          <a:xfrm>
            <a:off x="8714740" y="337947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zeroth order Bessel function of 1</a:t>
            </a:r>
            <a:r>
              <a:rPr lang="en-GB" sz="1400" baseline="300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st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kind</a:t>
            </a:r>
            <a:endParaRPr/>
          </a:p>
        </p:txBody>
      </p:sp>
      <p:sp>
        <p:nvSpPr>
          <p:cNvPr id="1126952578" name="TextBox 21"/>
          <p:cNvSpPr/>
          <p:nvPr/>
        </p:nvSpPr>
        <p:spPr bwMode="auto">
          <a:xfrm>
            <a:off x="8714740" y="2179955"/>
            <a:ext cx="2421255" cy="7385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Helvetica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Helvetic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are coefficients, dependent only on the </a:t>
            </a:r>
            <a:r>
              <a:rPr lang="en-GB" sz="1400" i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Bi</a:t>
            </a:r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number</a:t>
            </a:r>
            <a:endParaRPr/>
          </a:p>
        </p:txBody>
      </p:sp>
      <p:sp>
        <p:nvSpPr>
          <p:cNvPr id="1630562976" name="TextBox 22"/>
          <p:cNvSpPr/>
          <p:nvPr/>
        </p:nvSpPr>
        <p:spPr bwMode="auto">
          <a:xfrm>
            <a:off x="8714740" y="5547360"/>
            <a:ext cx="24212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400" b="0">
                <a:solidFill>
                  <a:schemeClr val="bg2">
                    <a:lumMod val="50000"/>
                  </a:schemeClr>
                </a:solidFill>
              </a:rPr>
              <a:t>Expression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m:rPr/>
                            <a:rPr lang="en-GB" sz="1400" b="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14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is the same for all three geometries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351073" name="Title 3"/>
          <p:cNvSpPr>
            <a:spLocks noChangeArrowheads="1" noGrp="1"/>
          </p:cNvSpPr>
          <p:nvPr>
            <p:ph type="ctrTitle"/>
          </p:nvPr>
        </p:nvSpPr>
        <p:spPr bwMode="auto">
          <a:xfrm>
            <a:off x="0" y="360045"/>
            <a:ext cx="121920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>
            <a:prstTxWarp prst="textNoShape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4000" cap="none">
                <a:latin typeface="Helvetica"/>
                <a:ea typeface="Verdana"/>
                <a:cs typeface="Helvetica"/>
              </a:rPr>
              <a:t>Temperature Changes</a:t>
            </a:r>
            <a:endParaRPr sz="4000" cap="none">
              <a:latin typeface="Helvetica"/>
              <a:ea typeface="Verdana"/>
              <a:cs typeface="Helvetica"/>
            </a:endParaRPr>
          </a:p>
        </p:txBody>
      </p:sp>
      <p:sp>
        <p:nvSpPr>
          <p:cNvPr id="1915547959" name="Slide Number Placeholder 17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999855" y="6356350"/>
            <a:ext cx="2743200" cy="365125"/>
          </a:xfrm>
        </p:spPr>
        <p:txBody>
          <a:bodyPr/>
          <a:lstStyle/>
          <a:p>
            <a:pPr>
              <a:defRPr/>
            </a:pPr>
            <a:fld id="{61A70AA1-EF8C-F2FC-C21F-19A94451344C}" type="slidenum"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9</a:t>
            </a:fld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537466649" name="Picture 8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945" y="360045"/>
            <a:ext cx="1967865" cy="539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50967944" name="TextBox 1"/>
          <p:cNvSpPr/>
          <p:nvPr/>
        </p:nvSpPr>
        <p:spPr bwMode="auto">
          <a:xfrm>
            <a:off x="1378585" y="1961515"/>
            <a:ext cx="9434830" cy="4273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2000">
                <a:latin typeface="Helvetica"/>
              </a:rPr>
              <a:t>The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GB" sz="2000" b="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m:rPr/>
                            <a:rPr lang="en-GB" sz="20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0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GB" sz="2000" b="0" i="1">
                              <a:latin typeface="Cambria Math"/>
                              <a:ea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GB" sz="2000">
                <a:latin typeface="Helvetica"/>
              </a:rPr>
              <a:t> have been tabulated for ease of reference:</a:t>
            </a:r>
            <a:endParaRPr/>
          </a:p>
        </p:txBody>
      </p:sp>
      <p:sp>
        <p:nvSpPr>
          <p:cNvPr id="1250043770" name="TextBox 2"/>
          <p:cNvSpPr/>
          <p:nvPr/>
        </p:nvSpPr>
        <p:spPr bwMode="auto">
          <a:xfrm>
            <a:off x="1056005" y="1348740"/>
            <a:ext cx="1007999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spcAft>
                <a:spcPts val="600"/>
              </a:spcAft>
              <a:defRPr/>
            </a:pPr>
            <a:r>
              <a:rPr sz="2000" b="1" cap="none">
                <a:solidFill>
                  <a:srgbClr val="FF9900"/>
                </a:solidFill>
                <a:latin typeface="Helvetica"/>
                <a:ea typeface="Calibri"/>
                <a:cs typeface="Calibri"/>
              </a:rPr>
              <a:t>Approach 1: Look up tables</a:t>
            </a:r>
            <a:endParaRPr sz="2000" b="1" cap="none">
              <a:solidFill>
                <a:srgbClr val="FF9900"/>
              </a:solidFill>
              <a:latin typeface="Helvetica"/>
              <a:ea typeface="Calibri"/>
              <a:cs typeface="Calibri"/>
            </a:endParaRPr>
          </a:p>
        </p:txBody>
      </p:sp>
      <p:sp>
        <p:nvSpPr>
          <p:cNvPr id="198003932" name="Slide Number Placeholder 17"/>
          <p:cNvSpPr/>
          <p:nvPr/>
        </p:nvSpPr>
        <p:spPr bwMode="auto">
          <a:xfrm>
            <a:off x="448945" y="6356350"/>
            <a:ext cx="443484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ctr"/>
          <a:lstStyle>
            <a:lvl1pPr marL="0" algn="r" defTabSz="457200">
              <a:defRPr sz="1200" cap="none">
                <a:solidFill>
                  <a:srgbClr val="8C8C8C"/>
                </a:solidFill>
                <a:latin typeface="Calibri"/>
                <a:ea typeface="Calibri"/>
                <a:cs typeface="Calibri"/>
              </a:defRPr>
            </a:lvl1pPr>
            <a:lvl2pPr marL="457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2pPr>
            <a:lvl3pPr marL="914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3pPr>
            <a:lvl4pPr marL="1371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4pPr>
            <a:lvl5pPr marL="18288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5pPr>
            <a:lvl6pPr marL="22860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6pPr>
            <a:lvl7pPr marL="27432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7pPr>
            <a:lvl8pPr marL="32004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8pPr>
            <a:lvl9pPr marL="3657600" algn="l" defTabSz="457200">
              <a:defRPr sz="1800" cap="none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lvl9pPr>
          </a:lstStyle>
          <a:p>
            <a:pPr algn="l">
              <a:defRPr/>
            </a:pPr>
            <a:r>
              <a:rPr sz="1600" cap="none">
                <a:solidFill>
                  <a:srgbClr val="7F7F7F"/>
                </a:solidFill>
                <a:latin typeface="Helvetica"/>
                <a:ea typeface="Calibri"/>
                <a:cs typeface="Helvetica"/>
              </a:rPr>
              <a:t>EX3030/EM40JN</a:t>
            </a:r>
            <a:endParaRPr sz="1600" cap="none">
              <a:solidFill>
                <a:srgbClr val="7F7F7F"/>
              </a:solidFill>
              <a:latin typeface="Helvetica"/>
              <a:ea typeface="Calibri"/>
              <a:cs typeface="Helvetica"/>
            </a:endParaRPr>
          </a:p>
        </p:txBody>
      </p:sp>
      <p:pic>
        <p:nvPicPr>
          <p:cNvPr id="1580111679" name="Picture 19" descr="Table&#10;&#10;Description automatically generated"/>
          <p:cNvPicPr>
            <a:picLocks noChangeAspect="1"/>
          </p:cNvPicPr>
          <p:nvPr/>
        </p:nvPicPr>
        <p:blipFill>
          <a:blip r:embed="rId4"/>
          <a:srcRect l="0" t="0" r="0" b="58130"/>
          <a:stretch/>
        </p:blipFill>
        <p:spPr bwMode="auto">
          <a:xfrm>
            <a:off x="1907540" y="2603500"/>
            <a:ext cx="8376920" cy="31375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50470078" name="TextBox 4"/>
          <p:cNvSpPr/>
          <p:nvPr/>
        </p:nvSpPr>
        <p:spPr bwMode="auto">
          <a:xfrm>
            <a:off x="1378585" y="5862320"/>
            <a:ext cx="9434830" cy="394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899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cap="none">
                <a:latin typeface="Helvetica"/>
                <a:ea typeface="Calibri"/>
                <a:cs typeface="Calibri"/>
              </a:rPr>
              <a:t>Note, interpolation is usually required to get the required values</a:t>
            </a:r>
            <a:endParaRPr cap="none">
              <a:latin typeface="Helvetica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ONLYOFFICE/9.0.0.172</Application>
  <PresentationFormat>On-screen Show (4:3)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2</cp:revision>
  <dcterms:created xsi:type="dcterms:W3CDTF">2021-11-09T11:20:31Z</dcterms:created>
  <dcterms:modified xsi:type="dcterms:W3CDTF">2025-10-28T14:14:33Z</dcterms:modified>
</cp:coreProperties>
</file>